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df899d1b20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df899d1b20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Qualitative data curation WG (example: DDI-CDI quali working group + Standardisation of the curation guidelines that are given to depositors).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df899d1b20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df899d1b20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The very recent repositories still struggle to formalise things (data policy, data preservation).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f899d1b20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f899d1b20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e0dd2514d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2e0dd2514d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e0dd2514de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e0dd2514de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df899d1b20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df899d1b20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e0dd2514d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e0dd2514de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df899d1b20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df899d1b20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df899d1b20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df899d1b20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df899d1b20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df899d1b20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e0dd2514de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e0dd2514de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df899d1b20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df899d1b20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df899d1b20_0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df899d1b20_0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df899d1b20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df899d1b20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df899d1b20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df899d1b20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>
                <a:solidFill>
                  <a:schemeClr val="dk1"/>
                </a:solidFill>
              </a:rPr>
              <a:t>We plan to interview 5 additional repositories and take a look at how the workflow of the already interviewed ones evolved before sending out the paper for publication (example Data Scholar Portail became Borealis since we interviewed them)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df899d1b20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df899d1b20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We interviewed key informants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df899d1b2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2df899d1b2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Large - more than 50 people, significant ressources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Medium (20-50 people), more modest in terms of ressources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df899d1b20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df899d1b20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dfd97bbdbd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dfd97bbdbd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rgbClr val="E6142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4" y="1191277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00"/>
              <a:buNone/>
              <a:defRPr sz="42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199" y="79336"/>
            <a:ext cx="1894850" cy="32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38625" y="79300"/>
            <a:ext cx="329175" cy="329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/>
        </p:nvSpPr>
        <p:spPr>
          <a:xfrm>
            <a:off x="0" y="4783175"/>
            <a:ext cx="2995200" cy="3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fr" sz="900" b="0" i="0" u="none" strike="noStrike" cap="none">
                <a:solidFill>
                  <a:srgbClr val="F4CCCC"/>
                </a:solidFill>
                <a:latin typeface="Arial"/>
                <a:ea typeface="Arial"/>
                <a:cs typeface="Arial"/>
                <a:sym typeface="Arial"/>
              </a:rPr>
              <a:t>Creative Commons Attribution 4.0 International (CC BY 4.0)</a:t>
            </a:r>
            <a:endParaRPr sz="900" b="0" i="0" u="none" strike="noStrike" cap="none">
              <a:solidFill>
                <a:srgbClr val="F4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grpSp>
        <p:nvGrpSpPr>
          <p:cNvPr id="24" name="Google Shape;24;p3"/>
          <p:cNvGrpSpPr/>
          <p:nvPr/>
        </p:nvGrpSpPr>
        <p:grpSpPr>
          <a:xfrm>
            <a:off x="828594" y="487827"/>
            <a:ext cx="745763" cy="45826"/>
            <a:chOff x="4580561" y="2589004"/>
            <a:chExt cx="1064464" cy="25200"/>
          </a:xfrm>
        </p:grpSpPr>
        <p:sp>
          <p:nvSpPr>
            <p:cNvPr id="25" name="Google Shape;25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lt2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4"/>
          <p:cNvGrpSpPr/>
          <p:nvPr/>
        </p:nvGrpSpPr>
        <p:grpSpPr>
          <a:xfrm>
            <a:off x="830394" y="1191277"/>
            <a:ext cx="745763" cy="45826"/>
            <a:chOff x="4580561" y="2589004"/>
            <a:chExt cx="1064464" cy="25200"/>
          </a:xfrm>
        </p:grpSpPr>
        <p:sp>
          <p:nvSpPr>
            <p:cNvPr id="29" name="Google Shape;29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 sz="3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22222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5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1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2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grpSp>
        <p:nvGrpSpPr>
          <p:cNvPr id="39" name="Google Shape;39;p5"/>
          <p:cNvGrpSpPr/>
          <p:nvPr/>
        </p:nvGrpSpPr>
        <p:grpSpPr>
          <a:xfrm>
            <a:off x="830394" y="1191277"/>
            <a:ext cx="745763" cy="45826"/>
            <a:chOff x="4580561" y="2589004"/>
            <a:chExt cx="1064464" cy="25200"/>
          </a:xfrm>
        </p:grpSpPr>
        <p:sp>
          <p:nvSpPr>
            <p:cNvPr id="40" name="Google Shape;40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grpSp>
        <p:nvGrpSpPr>
          <p:cNvPr id="46" name="Google Shape;46;p6"/>
          <p:cNvGrpSpPr/>
          <p:nvPr/>
        </p:nvGrpSpPr>
        <p:grpSpPr>
          <a:xfrm>
            <a:off x="830394" y="1191277"/>
            <a:ext cx="745763" cy="45826"/>
            <a:chOff x="4580561" y="2589004"/>
            <a:chExt cx="1064464" cy="25200"/>
          </a:xfrm>
        </p:grpSpPr>
        <p:sp>
          <p:nvSpPr>
            <p:cNvPr id="47" name="Google Shape;47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>
            <a:spLocks noGrp="1"/>
          </p:cNvSpPr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1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grpSp>
        <p:nvGrpSpPr>
          <p:cNvPr id="54" name="Google Shape;54;p7"/>
          <p:cNvGrpSpPr/>
          <p:nvPr/>
        </p:nvGrpSpPr>
        <p:grpSpPr>
          <a:xfrm>
            <a:off x="830394" y="1191277"/>
            <a:ext cx="745763" cy="45826"/>
            <a:chOff x="4580561" y="2589004"/>
            <a:chExt cx="1064464" cy="25200"/>
          </a:xfrm>
        </p:grpSpPr>
        <p:sp>
          <p:nvSpPr>
            <p:cNvPr id="55" name="Google Shape;55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" name="Google Shape;56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E6142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lt2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>
            <a:spLocks noGrp="1"/>
          </p:cNvSpPr>
          <p:nvPr>
            <p:ph type="title" hasCustomPrompt="1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None/>
              <a:defRPr sz="8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1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Char char="●"/>
              <a:defRPr>
                <a:solidFill>
                  <a:schemeClr val="dk2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>
                <a:solidFill>
                  <a:schemeClr val="dk2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>
                <a:solidFill>
                  <a:schemeClr val="dk2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  <p:grpSp>
        <p:nvGrpSpPr>
          <p:cNvPr id="64" name="Google Shape;64;p9"/>
          <p:cNvGrpSpPr/>
          <p:nvPr/>
        </p:nvGrpSpPr>
        <p:grpSpPr>
          <a:xfrm>
            <a:off x="830394" y="4169151"/>
            <a:ext cx="745763" cy="45826"/>
            <a:chOff x="4580561" y="2589004"/>
            <a:chExt cx="1064464" cy="25200"/>
          </a:xfrm>
        </p:grpSpPr>
        <p:sp>
          <p:nvSpPr>
            <p:cNvPr id="65" name="Google Shape;65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treamlin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●"/>
              <a:defRPr sz="13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alina.danciu@sciencespo.fr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guillaume.garcia@sciencespo.f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asi.24172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9173/iq865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7302/4017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7710/2162-3309.220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.istockphoto.com/id/1060814150/photo/elearning-book-as-laptop-electronic-book-concept.jpg?s=1024x1024&amp;w=is&amp;k=20&amp;c=8uOdOC2uFRIgFgconLa7JlOaO_fL2ynrgb1MU-u4UXI=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dia.istockphoto.com/id/1277975670/fr/vectoriel/ic%C3%B4ne-de-ligne-plate-de-microphone-de-fixation-de-main-illustration-de-contour-de-vecteur.jpg?s=612x612&amp;w=0&amp;k=20&amp;c=hkJSKfJOiyoaOWZSQmc2uRtJMCVssrst7UfhjtZEgNA=" TargetMode="External"/><Relationship Id="rId5" Type="http://schemas.openxmlformats.org/officeDocument/2006/relationships/hyperlink" Target="https://media.istockphoto.com/id/1499696527/fr/vectoriel/programmation-et-ing%C3%A9nierie-informatique-informatique-illustration-vectorielle-r%C3%A9paration.jpg?s=612x612&amp;w=0&amp;k=20&amp;c=ape8tso24cAAucz2Pw94aKz1WNriNQ5CWkHWFWEEBNA=" TargetMode="External"/><Relationship Id="rId4" Type="http://schemas.openxmlformats.org/officeDocument/2006/relationships/hyperlink" Target="https://media.istockphoto.com/id/871450678/vector/technology-business-research-and-learning-and-people-business-team-working-concept.jpg?s=612x612&amp;w=0&amp;k=20&amp;c=R1PWk4BS8Wlx7VC03BSzAxZyVykt321Z6P7NGWCZ444=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forscenter.ch/data-services/" TargetMode="External"/><Relationship Id="rId13" Type="http://schemas.openxmlformats.org/officeDocument/2006/relationships/hyperlink" Target="https://dataverse.unc.edu/" TargetMode="External"/><Relationship Id="rId18" Type="http://schemas.openxmlformats.org/officeDocument/2006/relationships/hyperlink" Target="https://dataverse.ird.fr/" TargetMode="External"/><Relationship Id="rId3" Type="http://schemas.openxmlformats.org/officeDocument/2006/relationships/hyperlink" Target="https://data.aussda.at/" TargetMode="External"/><Relationship Id="rId7" Type="http://schemas.openxmlformats.org/officeDocument/2006/relationships/hyperlink" Target="https://datadryad.org/stash" TargetMode="External"/><Relationship Id="rId12" Type="http://schemas.openxmlformats.org/officeDocument/2006/relationships/hyperlink" Target="https://qdr.syr.edu/about" TargetMode="External"/><Relationship Id="rId17" Type="http://schemas.openxmlformats.org/officeDocument/2006/relationships/hyperlink" Target="https://ist.inrae.fr/le-libre-acces-a-inrae/data-inrae/" TargetMode="External"/><Relationship Id="rId2" Type="http://schemas.openxmlformats.org/officeDocument/2006/relationships/notesSlide" Target="../notesSlides/notesSlide7.xml"/><Relationship Id="rId16" Type="http://schemas.openxmlformats.org/officeDocument/2006/relationships/hyperlink" Target="https://dataverse.cirad.fr/" TargetMode="External"/><Relationship Id="rId20" Type="http://schemas.openxmlformats.org/officeDocument/2006/relationships/hyperlink" Target="https://en.rigsarkivet.d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atice.is/is" TargetMode="External"/><Relationship Id="rId11" Type="http://schemas.openxmlformats.org/officeDocument/2006/relationships/hyperlink" Target="https://www.maynoothuniversity.ie/iqda" TargetMode="External"/><Relationship Id="rId5" Type="http://schemas.openxmlformats.org/officeDocument/2006/relationships/hyperlink" Target="https://demo.dataverse.no/" TargetMode="External"/><Relationship Id="rId15" Type="http://schemas.openxmlformats.org/officeDocument/2006/relationships/hyperlink" Target="https://datashare.ed.ac.uk/" TargetMode="External"/><Relationship Id="rId10" Type="http://schemas.openxmlformats.org/officeDocument/2006/relationships/hyperlink" Target="https://www.gesis.org/en/home" TargetMode="External"/><Relationship Id="rId19" Type="http://schemas.openxmlformats.org/officeDocument/2006/relationships/hyperlink" Target="https://www.sodha.be/" TargetMode="External"/><Relationship Id="rId4" Type="http://schemas.openxmlformats.org/officeDocument/2006/relationships/hyperlink" Target="https://dans.knaw.nl/en/" TargetMode="External"/><Relationship Id="rId9" Type="http://schemas.openxmlformats.org/officeDocument/2006/relationships/hyperlink" Target="https://www.fsd.tuni.fi/en/" TargetMode="External"/><Relationship Id="rId14" Type="http://schemas.openxmlformats.org/officeDocument/2006/relationships/hyperlink" Target="https://borealisdata.ca/fr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forscenter.ch/data-services/" TargetMode="External"/><Relationship Id="rId13" Type="http://schemas.openxmlformats.org/officeDocument/2006/relationships/hyperlink" Target="https://data.ird.fr/l-entrepot-datasuds/" TargetMode="External"/><Relationship Id="rId18" Type="http://schemas.openxmlformats.org/officeDocument/2006/relationships/hyperlink" Target="https://www.sodha.be/" TargetMode="External"/><Relationship Id="rId3" Type="http://schemas.openxmlformats.org/officeDocument/2006/relationships/hyperlink" Target="https://www.gesis.org/en/home" TargetMode="External"/><Relationship Id="rId7" Type="http://schemas.openxmlformats.org/officeDocument/2006/relationships/hyperlink" Target="https://data.aussda.at/" TargetMode="External"/><Relationship Id="rId12" Type="http://schemas.openxmlformats.org/officeDocument/2006/relationships/hyperlink" Target="https://borealisdata.ca/fr/" TargetMode="External"/><Relationship Id="rId17" Type="http://schemas.openxmlformats.org/officeDocument/2006/relationships/hyperlink" Target="https://datashare.ed.ac.uk/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dataverse.no/dataverse/ui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qdr.syr.edu/about" TargetMode="External"/><Relationship Id="rId11" Type="http://schemas.openxmlformats.org/officeDocument/2006/relationships/hyperlink" Target="https://datadryad.org/stash" TargetMode="External"/><Relationship Id="rId5" Type="http://schemas.openxmlformats.org/officeDocument/2006/relationships/hyperlink" Target="https://dataverse.unc.edu/" TargetMode="External"/><Relationship Id="rId15" Type="http://schemas.openxmlformats.org/officeDocument/2006/relationships/hyperlink" Target="https://entrepot.recherche.data.gouv.fr/dataverse/inrae" TargetMode="External"/><Relationship Id="rId10" Type="http://schemas.openxmlformats.org/officeDocument/2006/relationships/hyperlink" Target="https://dans.knaw.nl/en/" TargetMode="External"/><Relationship Id="rId19" Type="http://schemas.openxmlformats.org/officeDocument/2006/relationships/hyperlink" Target="https://en.rigsarkivet.dk/" TargetMode="External"/><Relationship Id="rId4" Type="http://schemas.openxmlformats.org/officeDocument/2006/relationships/hyperlink" Target="https://www.fsd.tuni.fi/en/" TargetMode="External"/><Relationship Id="rId9" Type="http://schemas.openxmlformats.org/officeDocument/2006/relationships/hyperlink" Target="https://www.maynoothuniversity.ie/iqda" TargetMode="External"/><Relationship Id="rId14" Type="http://schemas.openxmlformats.org/officeDocument/2006/relationships/hyperlink" Target="https://dataverse.cirad.fr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ctrTitle"/>
          </p:nvPr>
        </p:nvSpPr>
        <p:spPr>
          <a:xfrm>
            <a:off x="729450" y="1322450"/>
            <a:ext cx="7688100" cy="124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3000"/>
              <a:t>A panorama of self-deposit practices in European and North American archives</a:t>
            </a:r>
            <a:endParaRPr sz="3000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/>
          </a:p>
        </p:txBody>
      </p:sp>
      <p:sp>
        <p:nvSpPr>
          <p:cNvPr id="74" name="Google Shape;74;p11"/>
          <p:cNvSpPr txBox="1">
            <a:spLocks noGrp="1"/>
          </p:cNvSpPr>
          <p:nvPr>
            <p:ph type="subTitle" idx="1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Paul Colin, Alina Danciu, Guillaume Garcia</a:t>
            </a:r>
            <a:endParaRPr dirty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IASSIST AND CARTO 2024, Halifax, Nova Scotia 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Preliminary conclusions (1) </a:t>
            </a:r>
            <a:endParaRPr/>
          </a:p>
        </p:txBody>
      </p:sp>
      <p:sp>
        <p:nvSpPr>
          <p:cNvPr id="133" name="Google Shape;133;p20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 sz="1400" b="1"/>
              <a:t>Very few data centres or repositories offer a “genuine” self-deposit service</a:t>
            </a:r>
            <a:endParaRPr sz="14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 sz="1400"/>
              <a:t>The most commonly adopted solution is to offer a support service with a relatively </a:t>
            </a:r>
            <a:r>
              <a:rPr lang="fr" sz="1400" b="1"/>
              <a:t>high level of intervention by data curators</a:t>
            </a:r>
            <a:endParaRPr sz="14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 sz="1400" b="1"/>
              <a:t>Qualitative data deposits, particularly ethnographic surveys, is rare, and most of the datasets deposited come from questionnaire surveys </a:t>
            </a:r>
            <a:endParaRPr sz="1400"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fr" sz="1400" b="1"/>
              <a:t>Recommendations and guidelines are not standardised</a:t>
            </a:r>
            <a:r>
              <a:rPr lang="fr" sz="1400"/>
              <a:t>: 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 sz="1400"/>
              <a:t>some repositories propose very elaborate guidelines</a:t>
            </a:r>
            <a:endParaRPr sz="14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fr" sz="1400"/>
              <a:t> others only propose very concise/straightforward deposit  forms and guidelines, often relying on the expertise accumulated by the data curators that assist depositors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Preliminary conclusions (2)</a:t>
            </a:r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6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For the vast majority of the centres and repositories surveyed, there is a (</a:t>
            </a:r>
            <a:r>
              <a:rPr lang="fr" sz="1800" b="1"/>
              <a:t>significant) difficulty in achieving a high level of standardisation in self deposit/curation practices</a:t>
            </a:r>
            <a:endParaRPr sz="18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A </a:t>
            </a:r>
            <a:r>
              <a:rPr lang="fr" sz="1800" b="1"/>
              <a:t>human intervention is often required to perform a quality check</a:t>
            </a:r>
            <a:r>
              <a:rPr lang="fr" sz="1800"/>
              <a:t> of the deposit,  in particular to check the quality of metadata and anonymisation aspects - without which datasets cannot be FAIR</a:t>
            </a:r>
            <a:endParaRPr sz="18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In rare cases, </a:t>
            </a:r>
            <a:r>
              <a:rPr lang="fr" sz="1800" b="1"/>
              <a:t>self-deposits stick to metadata publication</a:t>
            </a:r>
            <a:r>
              <a:rPr lang="fr" sz="1800"/>
              <a:t>, as the depositor has no intention to publish data (especially true in France, in the case of new repositories)</a:t>
            </a:r>
            <a:endParaRPr sz="18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How about data reuse?</a:t>
            </a:r>
            <a:endParaRPr sz="3600"/>
          </a:p>
        </p:txBody>
      </p:sp>
      <p:sp>
        <p:nvSpPr>
          <p:cNvPr id="145" name="Google Shape;145;p22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7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 b="1"/>
              <a:t>Most of the data processing is carried out with users in mind</a:t>
            </a:r>
            <a:r>
              <a:rPr lang="fr" sz="2400"/>
              <a:t> (Thomer et al., 2022)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Integration of </a:t>
            </a:r>
            <a:r>
              <a:rPr lang="fr" sz="2400" b="1"/>
              <a:t>user needs into curation practices needs improvement</a:t>
            </a:r>
            <a:r>
              <a:rPr lang="fr" sz="2400"/>
              <a:t>, but there are not enough studies are carried out to collect user feedback, which is paradoxical </a:t>
            </a:r>
            <a:endParaRPr sz="24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800"/>
              <a:t>What strategy to adopt for quality checks?</a:t>
            </a:r>
            <a:r>
              <a:rPr lang="fr"/>
              <a:t> </a:t>
            </a:r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84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Set of </a:t>
            </a:r>
            <a:r>
              <a:rPr lang="fr" sz="2400" b="1"/>
              <a:t>formal self-deposit rules</a:t>
            </a:r>
            <a:r>
              <a:rPr lang="fr" sz="2400"/>
              <a:t>: opening self-deposit only to partner research institutions and offering training before the actual self-deposit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Developing an </a:t>
            </a:r>
            <a:r>
              <a:rPr lang="fr" sz="2400" b="1"/>
              <a:t>expert or non expert correspondents network</a:t>
            </a:r>
            <a:r>
              <a:rPr lang="fr" sz="2400"/>
              <a:t> in every partner institution (data ambassadors) 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 b="1"/>
              <a:t>Post-deposit control</a:t>
            </a:r>
            <a:r>
              <a:rPr lang="fr" sz="2400"/>
              <a:t> performed by data managers 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What strategy to adopt in the future?</a:t>
            </a:r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7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/>
              <a:t>Empirical examination of curators' work also shows what all curation professionals know: there is often </a:t>
            </a:r>
            <a:r>
              <a:rPr lang="fr" sz="1800" b="1"/>
              <a:t>a gap between what is planned in terms of curation, and what is actually done</a:t>
            </a:r>
            <a:r>
              <a:rPr lang="fr" sz="1800"/>
              <a:t> in practice</a:t>
            </a:r>
            <a:endParaRPr sz="18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 b="1" i="1"/>
              <a:t>Data curation and documentation activities are interdependent, and operate in a circular way (Perry, Netscher, 2022)</a:t>
            </a:r>
            <a:endParaRPr sz="1800" b="1" i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r" sz="1800" b="1"/>
              <a:t>Flexible process of curation and documentation and flexible guidelines for self-deposit?</a:t>
            </a:r>
            <a:r>
              <a:rPr lang="fr" sz="1800"/>
              <a:t> Or other strategies like a </a:t>
            </a:r>
            <a:r>
              <a:rPr lang="fr" sz="1800" b="1"/>
              <a:t>fee-based data curation or training service</a:t>
            </a:r>
            <a:r>
              <a:rPr lang="fr" sz="1800"/>
              <a:t>? 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9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Share your repository’s self-deposit practices with us!</a:t>
            </a:r>
            <a:endParaRPr/>
          </a:p>
        </p:txBody>
      </p:sp>
      <p:sp>
        <p:nvSpPr>
          <p:cNvPr id="163" name="Google Shape;163;p25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i="1"/>
              <a:t>Data professionals invite researchers to give access to their research data and research work in general. This invitation can also be made to data professionals themselves! (Plantin, 2019).</a:t>
            </a:r>
            <a:endParaRPr sz="2400" i="1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4800"/>
              <a:t>Get in touch!</a:t>
            </a:r>
            <a:endParaRPr sz="4800"/>
          </a:p>
        </p:txBody>
      </p:sp>
      <p:sp>
        <p:nvSpPr>
          <p:cNvPr id="169" name="Google Shape;169;p26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u="sng">
                <a:solidFill>
                  <a:schemeClr val="hlink"/>
                </a:solidFill>
                <a:hlinkClick r:id="rId3"/>
              </a:rPr>
              <a:t>alina.danciu@sciencespo.fr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u="sng">
                <a:solidFill>
                  <a:schemeClr val="hlink"/>
                </a:solidFill>
                <a:hlinkClick r:id="rId4"/>
              </a:rPr>
              <a:t>guillaume.garcia@sciencespo.fr</a:t>
            </a:r>
            <a:endParaRPr sz="2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Bibliography (1)</a:t>
            </a:r>
            <a:endParaRPr/>
          </a:p>
        </p:txBody>
      </p:sp>
      <p:sp>
        <p:nvSpPr>
          <p:cNvPr id="175" name="Google Shape;175;p27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Andrea K. Thomer, Dharma Akmon, Jeremy York, Allison R. B. Tyler, Faye Polasek, Sara Lafia, Libby Hemphill, &amp; Elizabeth Yakel. (2022). </a:t>
            </a:r>
            <a:r>
              <a:rPr lang="fr" sz="1100" i="1">
                <a:solidFill>
                  <a:srgbClr val="000000"/>
                </a:solidFill>
              </a:rPr>
              <a:t>The craft and coordination of data curation: complicating “workflow” views of data science</a:t>
            </a:r>
            <a:r>
              <a:rPr lang="fr" sz="1100">
                <a:solidFill>
                  <a:srgbClr val="000000"/>
                </a:solidFill>
              </a:rPr>
              <a:t>. https://arxiv.org/pdf/2202.04560.pdf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Annika Valaranta. (2021, May 19). </a:t>
            </a:r>
            <a:r>
              <a:rPr lang="fr" sz="1100" i="1">
                <a:solidFill>
                  <a:srgbClr val="000000"/>
                </a:solidFill>
              </a:rPr>
              <a:t>How to guide anonymisation?</a:t>
            </a:r>
            <a:r>
              <a:rPr lang="fr" sz="1100">
                <a:solidFill>
                  <a:srgbClr val="000000"/>
                </a:solidFill>
              </a:rPr>
              <a:t> IASSIST CONFERENCE 2021. https://doi.org/https://doi.org/10.5281/zenodo.51810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Antes, A. L., Walsh, H. A., Strait, M., Hudson-Vitale, C. R., &amp; DuBois, J. M. (2018). Examining Data Repository Guidelines for Qualitative Data Sharing. </a:t>
            </a:r>
            <a:r>
              <a:rPr lang="fr" sz="1100" i="1">
                <a:solidFill>
                  <a:srgbClr val="000000"/>
                </a:solidFill>
              </a:rPr>
              <a:t>Journal of Empirical Research on Human Research Ethics: JERHRE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13</a:t>
            </a:r>
            <a:r>
              <a:rPr lang="fr" sz="1100">
                <a:solidFill>
                  <a:srgbClr val="000000"/>
                </a:solidFill>
              </a:rPr>
              <a:t>(1), 61–73. https://doi.org/10.1177/1556264617744121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Bizeul, D. (2021).Should Everything be Exposed about an Investigation at the Front National? Reflections on Data Sharing and Ethical Duty in Sociology. Bulletin of Sociological Methodology/Bulletin de Méthodologie Sociologique, 150(1), 70-105. https://doi.org/10.1177/0759106320960887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Borgman, C. L., Scharnhorst, A., &amp; Golshan, M. S. (2019). Digital data archives as knowledge infrastructures: Mediating data sharing and reuse. </a:t>
            </a:r>
            <a:r>
              <a:rPr lang="fr" sz="1100" i="1">
                <a:solidFill>
                  <a:srgbClr val="000000"/>
                </a:solidFill>
              </a:rPr>
              <a:t>Journal of the Association for Information Science and Technology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70</a:t>
            </a:r>
            <a:r>
              <a:rPr lang="fr" sz="1100">
                <a:solidFill>
                  <a:srgbClr val="000000"/>
                </a:solidFill>
              </a:rPr>
              <a:t>(8), 888–904. </a:t>
            </a:r>
            <a:r>
              <a:rPr lang="fr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https://doi.org/10.1002/asi.24172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Borgman, Christine L. Big Data, Little Data, No Data: Scholarship in the Networked World. First MIT Press paperback edition. Cambridge, Massachusetts London, England: The MIT Press, 2016.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Bouchet, C. (2023). How I submitted my research data (not knowing what was awaiting me). Genèses, 133, 113-128. https://doi.org/10.3917/gen.133.0113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Bibliography (2)</a:t>
            </a:r>
            <a:endParaRPr/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Demgenski, R. &amp; Karcher, S. &amp; Kirilova, D. &amp; Weber, N., (2021) “Introducing the Qualitative Data Repository's Curation Handbook”, Journal of eScience Librarianship 10(3): 8. doi: https://doi.org/10.7191/jeslib.2021.1207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Denis, J. (2018). Le travail invisible des données: Éléments pour une sociologie des infrastructures scripturales. Presses des Mines. https://doi.org/10.4000/books.pressesmines.3934</a:t>
            </a:r>
            <a:endParaRPr sz="1100">
              <a:solidFill>
                <a:srgbClr val="000000"/>
              </a:solidFill>
            </a:endParaRPr>
          </a:p>
          <a:p>
            <a:pPr marL="139700" marR="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F</a:t>
            </a:r>
            <a:r>
              <a:rPr lang="fr" sz="1100" i="1">
                <a:solidFill>
                  <a:srgbClr val="000000"/>
                </a:solidFill>
              </a:rPr>
              <a:t>ink, A.S., Kjeldgaard, A. S. F., Priisholm, S., &amp; Jensen, B. G. (2005). P</a:t>
            </a:r>
            <a:r>
              <a:rPr lang="fr" sz="1100">
                <a:solidFill>
                  <a:srgbClr val="000000"/>
                </a:solidFill>
              </a:rPr>
              <a:t>reservation of Knowledge- Data processing in the Danish Data Archives. IASSIST Quarterly, 27(4), 9. </a:t>
            </a:r>
            <a:r>
              <a:rPr lang="fr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https://doi.org/10.29173/iq865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Hayslett, M., &amp; Jansen, M. (2022). Factors contributing to repository success in recruiting data deposits. </a:t>
            </a:r>
            <a:r>
              <a:rPr lang="fr" sz="1100" i="1">
                <a:solidFill>
                  <a:srgbClr val="000000"/>
                </a:solidFill>
              </a:rPr>
              <a:t>IASSIST Quarterly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46</a:t>
            </a:r>
            <a:r>
              <a:rPr lang="fr" sz="1100">
                <a:solidFill>
                  <a:srgbClr val="000000"/>
                </a:solidFill>
              </a:rPr>
              <a:t>(2). https://doi.org/10.29173/iq1037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Horton, L., &amp; Katsanidou, A. (2012). Purposing your survey: archives as a market regulator, or how can archives connect supply and demand? </a:t>
            </a:r>
            <a:r>
              <a:rPr lang="fr" sz="1100" i="1">
                <a:solidFill>
                  <a:srgbClr val="000000"/>
                </a:solidFill>
              </a:rPr>
              <a:t>IASSIST Quarterly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35</a:t>
            </a:r>
            <a:r>
              <a:rPr lang="fr" sz="1100">
                <a:solidFill>
                  <a:srgbClr val="000000"/>
                </a:solidFill>
              </a:rPr>
              <a:t>(4), 18. https://doi.org/10.29173/iq894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Johnston, L. R., Carlson, J., Hudson-Vitale, C., Imker, H., Kozlowski, W., Olendorf, R., Stewart, C., Blake, M., Herndon, J., McGeary, T. M., &amp; Hull, E. (2017). Data Curation Network: A Cross-Institutional Staffing Model for Curating Research Data. </a:t>
            </a:r>
            <a:r>
              <a:rPr lang="fr" sz="1100" i="1">
                <a:solidFill>
                  <a:srgbClr val="000000"/>
                </a:solidFill>
              </a:rPr>
              <a:t>International Journal of Digital Curation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13</a:t>
            </a:r>
            <a:r>
              <a:rPr lang="fr" sz="1100">
                <a:solidFill>
                  <a:srgbClr val="000000"/>
                </a:solidFill>
              </a:rPr>
              <a:t>(1), 125–140. https://doi.org/10.2218/ijdc.v13i1.616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Kjeldgaard, A. S. F., Priisholm, S., &amp; Jensen, B. G. (2005). Preservation of Knowledge- Data processing in the Danish Data Archives. </a:t>
            </a:r>
            <a:r>
              <a:rPr lang="fr" sz="1100" i="1">
                <a:solidFill>
                  <a:srgbClr val="000000"/>
                </a:solidFill>
              </a:rPr>
              <a:t>IASSIST Quarterly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27</a:t>
            </a:r>
            <a:r>
              <a:rPr lang="fr" sz="1100">
                <a:solidFill>
                  <a:srgbClr val="000000"/>
                </a:solidFill>
              </a:rPr>
              <a:t>(4), 9. https://doi.org/10.29173/iq865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Kudrnáčová, M., &amp; Trtíková, I. (2020). Sustainability through the liaison with data archive users. </a:t>
            </a:r>
            <a:r>
              <a:rPr lang="fr" sz="1100" i="1">
                <a:solidFill>
                  <a:srgbClr val="000000"/>
                </a:solidFill>
              </a:rPr>
              <a:t>IASSIST Quarterly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44</a:t>
            </a:r>
            <a:r>
              <a:rPr lang="fr" sz="1100">
                <a:solidFill>
                  <a:srgbClr val="000000"/>
                </a:solidFill>
              </a:rPr>
              <a:t>(4). https://doi.org/10.29173/iq976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Lafferty-Hess, S., &amp; Christian, T.-M. (2017). More Data, Less Process? The Applicability of MPLP to Research Data. </a:t>
            </a:r>
            <a:r>
              <a:rPr lang="fr" sz="1100" i="1">
                <a:solidFill>
                  <a:srgbClr val="000000"/>
                </a:solidFill>
              </a:rPr>
              <a:t>IASSIST Quarterly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40</a:t>
            </a:r>
            <a:r>
              <a:rPr lang="fr" sz="1100">
                <a:solidFill>
                  <a:srgbClr val="000000"/>
                </a:solidFill>
              </a:rPr>
              <a:t>(4), 6. https://doi.org/10.29173/iq907</a:t>
            </a: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Bibliography (3)</a:t>
            </a:r>
            <a:endParaRPr/>
          </a:p>
        </p:txBody>
      </p:sp>
      <p:sp>
        <p:nvSpPr>
          <p:cNvPr id="187" name="Google Shape;187;p29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Lee, D. J., &amp; Stvilia, B. (2017). Practices of research data curation in institutional repositories: A qualitative view from repository staff. </a:t>
            </a:r>
            <a:r>
              <a:rPr lang="fr" sz="1100" i="1">
                <a:solidFill>
                  <a:srgbClr val="000000"/>
                </a:solidFill>
              </a:rPr>
              <a:t>PLOS ONE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12</a:t>
            </a:r>
            <a:r>
              <a:rPr lang="fr" sz="1100">
                <a:solidFill>
                  <a:srgbClr val="000000"/>
                </a:solidFill>
              </a:rPr>
              <a:t>(3), e0173987. https://doi.org/10.1371/journal.pone.0173987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Michele Hayslett, &amp; Matt Jansen. (n.d.). </a:t>
            </a:r>
            <a:r>
              <a:rPr lang="fr" sz="1100" i="1">
                <a:solidFill>
                  <a:srgbClr val="000000"/>
                </a:solidFill>
              </a:rPr>
              <a:t>Factors Affecting Deposits in Data Repositories</a:t>
            </a:r>
            <a:r>
              <a:rPr lang="fr" sz="1100">
                <a:solidFill>
                  <a:srgbClr val="000000"/>
                </a:solidFill>
              </a:rPr>
              <a:t>. IASSIST CONFERENCE 2022.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Perry, A., &amp; Netscher, S. (2022). Measuring the time spent on data curation. </a:t>
            </a:r>
            <a:r>
              <a:rPr lang="fr" sz="1100" i="1">
                <a:solidFill>
                  <a:srgbClr val="000000"/>
                </a:solidFill>
              </a:rPr>
              <a:t>Journal of Documentation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78</a:t>
            </a:r>
            <a:r>
              <a:rPr lang="fr" sz="1100">
                <a:solidFill>
                  <a:srgbClr val="000000"/>
                </a:solidFill>
              </a:rPr>
              <a:t>(7), 282–304. https://doi.org/10.1108/JD-08-2021-0167</a:t>
            </a:r>
            <a:endParaRPr sz="1100">
              <a:solidFill>
                <a:srgbClr val="000000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222222"/>
                </a:solidFill>
                <a:highlight>
                  <a:srgbClr val="FFFFFF"/>
                </a:highlight>
              </a:rPr>
              <a:t>Plantin, J.-C. (2019). Data Cleaners for Pristine Datasets: Visibility and Invisibility of Data Processors in Social Science. Science, Technology, &amp; Human Values, 44(1), 52-73. https://doi.org/10.1177/0162243918781268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Poole, A. H. (2016). The conceptual landscape of digital curation. </a:t>
            </a:r>
            <a:r>
              <a:rPr lang="fr" sz="1100" i="1">
                <a:solidFill>
                  <a:srgbClr val="000000"/>
                </a:solidFill>
              </a:rPr>
              <a:t>Journal of Documentation</a:t>
            </a:r>
            <a:r>
              <a:rPr lang="fr" sz="1100">
                <a:solidFill>
                  <a:srgbClr val="000000"/>
                </a:solidFill>
              </a:rPr>
              <a:t>, </a:t>
            </a:r>
            <a:r>
              <a:rPr lang="fr" sz="1100" i="1">
                <a:solidFill>
                  <a:srgbClr val="000000"/>
                </a:solidFill>
              </a:rPr>
              <a:t>72</a:t>
            </a:r>
            <a:r>
              <a:rPr lang="fr" sz="1100">
                <a:solidFill>
                  <a:srgbClr val="000000"/>
                </a:solidFill>
              </a:rPr>
              <a:t>(5), 961–986. https://doi.org/10.1108/JD-10-2015-0123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Stewart, E., &amp; Shaffer, M. (2021). The Ethical and Practical Challenges of Archiving Refugee Accounts: Reflections from Two Research Projects in the UK. Bulletin of Sociological Methodology/Bulletin de Méthodologie Sociologique, 150(1), 51-69. https://doi.org/10.1177/0759106321995707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Thomer, A. K., Akmon, D., York, J., Tyler, A. R. B., Polasak, F., Lafia, S., Hemphill, L., &amp; Yakel, E. (2022). </a:t>
            </a:r>
            <a:r>
              <a:rPr lang="fr" sz="1100" i="1">
                <a:solidFill>
                  <a:srgbClr val="000000"/>
                </a:solidFill>
              </a:rPr>
              <a:t>The craft and coordination of data curation: complicating “workflow” views of data science</a:t>
            </a:r>
            <a:r>
              <a:rPr lang="fr" sz="1100">
                <a:solidFill>
                  <a:srgbClr val="000000"/>
                </a:solidFill>
              </a:rPr>
              <a:t>. </a:t>
            </a:r>
            <a:r>
              <a:rPr lang="fr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https://doi.org/10.7302/4017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Tillman, R. K., (2017) “Where Are We Now? Survey on Rates of Faculty Self-Deposit in Institutional Repositories”, Journal of Librarianship and Scholarly Communication 5(1), eP2203. doi: </a:t>
            </a:r>
            <a:r>
              <a:rPr lang="fr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https://doi.org/10.7710/2162-3309.2203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solidFill>
                  <a:srgbClr val="000000"/>
                </a:solidFill>
              </a:rPr>
              <a:t>Yoon, A., &amp; Tibbo, H. (2011). Examination of Data Deposit Practices in Repositories with the OAIS Model. IASSIST Quarterly, 35(4), 6. https://doi.org/10.29173/iq892</a:t>
            </a:r>
            <a:endParaRPr sz="1100">
              <a:solidFill>
                <a:srgbClr val="000000"/>
              </a:solidFill>
            </a:endParaRPr>
          </a:p>
          <a:p>
            <a:pPr marL="139700" lvl="0" indent="-1397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Open science movement</a:t>
            </a:r>
            <a:endParaRPr sz="3600"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8178000" cy="359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In recent years, g</a:t>
            </a: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rowing institutional incentives for the development of open science</a:t>
            </a: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, particularly the opening of research data, have been strengthened in many countries (Horton and Katsanidou, 2018)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marR="0" lvl="0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New data repositories have been created to answer to this incentives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marR="0" lvl="0" indent="-3683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Self-deposit practices not studied enough</a:t>
            </a:r>
            <a:r>
              <a:rPr lang="fr" sz="2100">
                <a:solidFill>
                  <a:srgbClr val="202124"/>
                </a:solidFill>
                <a:highlight>
                  <a:srgbClr val="F8F9FA"/>
                </a:highlight>
              </a:rPr>
              <a:t> </a:t>
            </a: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marR="38100" lvl="0" indent="0" algn="l" rtl="0">
              <a:lnSpc>
                <a:spcPct val="128571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rgbClr val="202124"/>
              </a:solidFill>
              <a:highlight>
                <a:srgbClr val="F8F9FA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1" name="Google Shape;8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9575" y="3379999"/>
            <a:ext cx="2122725" cy="138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0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Photo credits</a:t>
            </a:r>
            <a:endParaRPr/>
          </a:p>
        </p:txBody>
      </p:sp>
      <p:sp>
        <p:nvSpPr>
          <p:cNvPr id="193" name="Google Shape;193;p30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0000"/>
                </a:solidFill>
              </a:rPr>
              <a:t>Slide 2: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u="sng">
                <a:solidFill>
                  <a:schemeClr val="hlink"/>
                </a:solidFill>
                <a:hlinkClick r:id="rId3"/>
              </a:rPr>
              <a:t>https://media.istockphoto.com/id/1060814150/photo/elearning-book-as-laptop-electronic-book-concept.jpg?s=1024x1024&amp;w=is&amp;k=20&amp;c=8uOdOC2uFRIgFgconLa7JlOaO_fL2ynrgb1MU-u4UXI=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0000"/>
                </a:solidFill>
              </a:rPr>
              <a:t>Slide 4: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u="sng">
                <a:solidFill>
                  <a:schemeClr val="hlink"/>
                </a:solidFill>
                <a:hlinkClick r:id="rId4"/>
              </a:rPr>
              <a:t>https://media.istockphoto.com/id/871450678/vector/technology-business-research-and-learning-and-people-business-team-working-concept.jpg?s=612x612&amp;w=0&amp;k=20&amp;c=R1PWk4BS8Wlx7VC03BSzAxZyVykt321Z6P7NGWCZ444=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0000"/>
                </a:solidFill>
              </a:rPr>
              <a:t>Slide 5: 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u="sng">
                <a:solidFill>
                  <a:schemeClr val="hlink"/>
                </a:solidFill>
                <a:hlinkClick r:id="rId5"/>
              </a:rPr>
              <a:t>https://media.istockphoto.com/id/1499696527/fr/vectoriel/programmation-et-ing%C3%A9nierie-informatique-informatique-illustration-vectorielle-r%C3%A9paration.jpg?s=612x612&amp;w=0&amp;k=20&amp;c=ape8tso24cAAucz2Pw94aKz1WNriNQ5CWkHWFWEEBNA=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solidFill>
                  <a:srgbClr val="000000"/>
                </a:solidFill>
              </a:rPr>
              <a:t>Slide 6:</a:t>
            </a:r>
            <a:r>
              <a:rPr lang="fr" sz="1000" u="sng">
                <a:solidFill>
                  <a:schemeClr val="hlink"/>
                </a:solidFill>
                <a:hlinkClick r:id="rId6"/>
              </a:rPr>
              <a:t>https://media.istockphoto.com/id/1277975670/fr/vectoriel/ic%C3%B4ne-de-ligne-plate-de-microphone-de-fixation-de-main-illustration-de-contour-de-vecteur.jpg?s=612x612&amp;w=0&amp;k=20&amp;c=hkJSKfJOiyoaOWZSQmc2uRtJMCVssrst7UfhjtZEgNA=</a:t>
            </a:r>
            <a:endParaRPr sz="1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Self-deposit practices, an emerging trend</a:t>
            </a:r>
            <a:endParaRPr sz="3000"/>
          </a:p>
        </p:txBody>
      </p:sp>
      <p:sp>
        <p:nvSpPr>
          <p:cNvPr id="87" name="Google Shape;87;p13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Very few studies tackled this subject head-on</a:t>
            </a:r>
            <a:endParaRPr sz="2200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How are </a:t>
            </a: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curation practices </a:t>
            </a: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actually carried out?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What are the </a:t>
            </a: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various costs</a:t>
            </a: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 involved? 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What types of </a:t>
            </a: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guidelines</a:t>
            </a: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 are provided to depositors? 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How are the </a:t>
            </a: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archive's recommendations</a:t>
            </a: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 and </a:t>
            </a: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instructions</a:t>
            </a: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 followed by depositors? 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457200" lvl="0" indent="-368300" algn="just" rtl="0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Char char="●"/>
            </a:pP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To what extent is the </a:t>
            </a:r>
            <a:r>
              <a:rPr lang="fr" sz="2200" b="1">
                <a:solidFill>
                  <a:srgbClr val="222222"/>
                </a:solidFill>
                <a:highlight>
                  <a:srgbClr val="FFFFFF"/>
                </a:highlight>
              </a:rPr>
              <a:t>data re-use potential </a:t>
            </a:r>
            <a:r>
              <a:rPr lang="fr" sz="2200">
                <a:solidFill>
                  <a:srgbClr val="222222"/>
                </a:solidFill>
                <a:highlight>
                  <a:srgbClr val="FFFFFF"/>
                </a:highlight>
              </a:rPr>
              <a:t>taken into account when it comes to self-deposit?  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>
            <a:spLocks noGrp="1"/>
          </p:cNvSpPr>
          <p:nvPr>
            <p:ph type="title"/>
          </p:nvPr>
        </p:nvSpPr>
        <p:spPr>
          <a:xfrm>
            <a:off x="1168525" y="659275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Research method</a:t>
            </a:r>
            <a:endParaRPr sz="3600"/>
          </a:p>
        </p:txBody>
      </p:sp>
      <p:sp>
        <p:nvSpPr>
          <p:cNvPr id="93" name="Google Shape;93;p14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606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Research based on </a:t>
            </a:r>
            <a:r>
              <a:rPr lang="fr" sz="2400" b="1"/>
              <a:t>20 interviews</a:t>
            </a:r>
            <a:r>
              <a:rPr lang="fr" sz="2400"/>
              <a:t> (an in-depth questionnaire and/or guided interviews conducted remotely) conducted between 2021 and 2022, with CESSDA archives or SSH repositories referenced by the Dataverse network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In the case of some of the repositories, we sent them a second </a:t>
            </a:r>
            <a:r>
              <a:rPr lang="fr" sz="2400" b="1"/>
              <a:t>round of question</a:t>
            </a:r>
            <a:r>
              <a:rPr lang="fr" sz="2400"/>
              <a:t>s after the initial interview/questionnaire to clarify certain questions</a:t>
            </a:r>
            <a:endParaRPr sz="24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09375" y="137475"/>
            <a:ext cx="2268350" cy="1237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Theoretical sampling</a:t>
            </a:r>
            <a:endParaRPr sz="3600"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/>
              <a:t>The idea was not to have a representative sample in the statistical sense of the term of the various categories of existing repositories, but to have a </a:t>
            </a:r>
            <a:endParaRPr sz="18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i="1"/>
              <a:t>sample as diverse as possible of existing cases/situations.</a:t>
            </a:r>
            <a:endParaRPr sz="1800" i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i="1"/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6725" y="2437193"/>
            <a:ext cx="2762250" cy="2369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6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Interview questions</a:t>
            </a:r>
            <a:endParaRPr sz="3600"/>
          </a:p>
        </p:txBody>
      </p:sp>
      <p:sp>
        <p:nvSpPr>
          <p:cNvPr id="107" name="Google Shape;107;p16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 b="1"/>
              <a:t>Context </a:t>
            </a:r>
            <a:r>
              <a:rPr lang="fr" sz="2400"/>
              <a:t>in which the repository was created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 b="1"/>
              <a:t>Technical, legal and practical</a:t>
            </a:r>
            <a:r>
              <a:rPr lang="fr" sz="2400"/>
              <a:t> aspects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 b="1"/>
              <a:t>Deposit procedures &amp; the challenges</a:t>
            </a:r>
            <a:r>
              <a:rPr lang="fr" sz="2400"/>
              <a:t> encountered by depositors and data curators themselves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 b="1"/>
              <a:t>Data reuse potential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" sz="2400"/>
              <a:t>Past and future </a:t>
            </a:r>
            <a:r>
              <a:rPr lang="fr" sz="2400" b="1"/>
              <a:t>developments</a:t>
            </a:r>
            <a:r>
              <a:rPr lang="fr" sz="2400"/>
              <a:t> of the infrastructure</a:t>
            </a:r>
            <a:endParaRPr/>
          </a:p>
        </p:txBody>
      </p:sp>
      <p:pic>
        <p:nvPicPr>
          <p:cNvPr id="108" name="Google Shape;10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9250" y="115688"/>
            <a:ext cx="1534224" cy="1534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Repositories typology </a:t>
            </a:r>
            <a:r>
              <a:rPr lang="fr"/>
              <a:t> </a:t>
            </a:r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84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r" sz="1700" b="1"/>
              <a:t>Data centres</a:t>
            </a:r>
            <a:r>
              <a:rPr lang="fr" sz="1700"/>
              <a:t>, with a national or international focus : </a:t>
            </a:r>
            <a:r>
              <a:rPr lang="fr" sz="1700" u="sng">
                <a:solidFill>
                  <a:schemeClr val="hlink"/>
                </a:solidFill>
                <a:hlinkClick r:id="rId3"/>
              </a:rPr>
              <a:t>AUSSDA</a:t>
            </a:r>
            <a:r>
              <a:rPr lang="fr" sz="1700"/>
              <a:t>, </a:t>
            </a:r>
            <a:r>
              <a:rPr lang="fr" sz="1700" u="sng">
                <a:solidFill>
                  <a:schemeClr val="hlink"/>
                </a:solidFill>
                <a:hlinkClick r:id="rId4"/>
              </a:rPr>
              <a:t>DANS</a:t>
            </a:r>
            <a:r>
              <a:rPr lang="fr" sz="1700"/>
              <a:t>, </a:t>
            </a:r>
            <a:r>
              <a:rPr lang="fr" sz="1700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DataverseNO</a:t>
            </a:r>
            <a:r>
              <a:rPr lang="fr"/>
              <a:t>, </a:t>
            </a:r>
            <a:r>
              <a:rPr lang="fr" sz="1700" u="sng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Datice</a:t>
            </a:r>
            <a:r>
              <a:rPr lang="fr"/>
              <a:t>, </a:t>
            </a:r>
            <a:r>
              <a:rPr lang="fr" sz="1700" u="sng">
                <a:solidFill>
                  <a:schemeClr val="accent5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DRYAD</a:t>
            </a:r>
            <a:r>
              <a:rPr lang="fr" sz="1700"/>
              <a:t>, </a:t>
            </a:r>
            <a:r>
              <a:rPr lang="fr" sz="1700" u="sng">
                <a:solidFill>
                  <a:schemeClr val="accent5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FORS</a:t>
            </a:r>
            <a:r>
              <a:rPr lang="fr"/>
              <a:t>, </a:t>
            </a:r>
            <a:r>
              <a:rPr lang="fr" sz="1700" u="sng">
                <a:solidFill>
                  <a:schemeClr val="hlink"/>
                </a:solidFill>
                <a:hlinkClick r:id="rId9"/>
              </a:rPr>
              <a:t>FSD</a:t>
            </a:r>
            <a:r>
              <a:rPr lang="fr" sz="1700"/>
              <a:t>, </a:t>
            </a:r>
            <a:r>
              <a:rPr lang="fr" sz="1700" u="sng">
                <a:solidFill>
                  <a:schemeClr val="accent5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GESIS</a:t>
            </a:r>
            <a:r>
              <a:rPr lang="fr" sz="1700"/>
              <a:t>, </a:t>
            </a:r>
            <a:r>
              <a:rPr lang="fr" sz="1700" u="sng">
                <a:solidFill>
                  <a:schemeClr val="hlink"/>
                </a:solidFill>
                <a:hlinkClick r:id="rId11"/>
              </a:rPr>
              <a:t>IQDA</a:t>
            </a:r>
            <a:r>
              <a:rPr lang="fr" sz="1700"/>
              <a:t>, 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r" sz="1700" b="1"/>
              <a:t>Institutional repositories</a:t>
            </a:r>
            <a:r>
              <a:rPr lang="fr" sz="1700"/>
              <a:t> at first, whose area of action is now </a:t>
            </a:r>
            <a:r>
              <a:rPr lang="fr" sz="1700" b="1"/>
              <a:t>national</a:t>
            </a:r>
            <a:r>
              <a:rPr lang="fr" sz="1700"/>
              <a:t>: </a:t>
            </a:r>
            <a:r>
              <a:rPr lang="fr" sz="1700" u="sng">
                <a:solidFill>
                  <a:schemeClr val="hlink"/>
                </a:solidFill>
                <a:hlinkClick r:id="rId12"/>
              </a:rPr>
              <a:t>QDR</a:t>
            </a:r>
            <a:r>
              <a:rPr lang="fr" sz="1700"/>
              <a:t>, </a:t>
            </a:r>
            <a:r>
              <a:rPr lang="fr" sz="1700" u="sng">
                <a:solidFill>
                  <a:schemeClr val="hlink"/>
                </a:solidFill>
                <a:hlinkClick r:id="rId13"/>
              </a:rPr>
              <a:t>UNC DV</a:t>
            </a:r>
            <a:r>
              <a:rPr lang="fr" sz="1700"/>
              <a:t> 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r" sz="1700" b="1"/>
              <a:t>Library &amp; research institutions networks</a:t>
            </a:r>
            <a:r>
              <a:rPr lang="fr" sz="1700"/>
              <a:t> (Johnston et al., 2017; Johnston et al., 2018), such as </a:t>
            </a:r>
            <a:r>
              <a:rPr lang="fr" sz="1700" u="sng">
                <a:solidFill>
                  <a:schemeClr val="hlink"/>
                </a:solidFill>
                <a:hlinkClick r:id="rId14"/>
              </a:rPr>
              <a:t>Boréalis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r" sz="1700" b="1"/>
              <a:t>Institutional repositories</a:t>
            </a:r>
            <a:r>
              <a:rPr lang="fr" sz="1700"/>
              <a:t> (Tillman, 2017; Lee, Stvilia, 2017): </a:t>
            </a:r>
            <a:r>
              <a:rPr lang="fr" sz="1700" u="sng">
                <a:solidFill>
                  <a:schemeClr val="hlink"/>
                </a:solidFill>
                <a:hlinkClick r:id="rId15"/>
              </a:rPr>
              <a:t>Edinburgh DataShare</a:t>
            </a:r>
            <a:r>
              <a:rPr lang="fr" sz="1700"/>
              <a:t>, the French </a:t>
            </a:r>
            <a:r>
              <a:rPr lang="fr" sz="1700" u="sng">
                <a:solidFill>
                  <a:schemeClr val="hlink"/>
                </a:solidFill>
                <a:hlinkClick r:id="rId16"/>
              </a:rPr>
              <a:t>CIRAD</a:t>
            </a:r>
            <a:r>
              <a:rPr lang="fr" sz="1700"/>
              <a:t>, </a:t>
            </a:r>
            <a:r>
              <a:rPr lang="fr" sz="1700" u="sng">
                <a:solidFill>
                  <a:schemeClr val="hlink"/>
                </a:solidFill>
                <a:hlinkClick r:id="rId17"/>
              </a:rPr>
              <a:t>INRAE</a:t>
            </a:r>
            <a:r>
              <a:rPr lang="fr" sz="1700"/>
              <a:t>, </a:t>
            </a:r>
            <a:r>
              <a:rPr lang="fr" sz="1700" u="sng">
                <a:solidFill>
                  <a:schemeClr val="hlink"/>
                </a:solidFill>
                <a:hlinkClick r:id="rId18"/>
              </a:rPr>
              <a:t>IRD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fr" sz="1700" b="1"/>
              <a:t>Entities that act as or are backed up by national state archives</a:t>
            </a:r>
            <a:r>
              <a:rPr lang="fr" sz="1700"/>
              <a:t> : </a:t>
            </a:r>
            <a:r>
              <a:rPr lang="fr" sz="1700" u="sng">
                <a:solidFill>
                  <a:schemeClr val="hlink"/>
                </a:solidFill>
                <a:hlinkClick r:id="rId19"/>
              </a:rPr>
              <a:t>SOHDA</a:t>
            </a:r>
            <a:r>
              <a:rPr lang="fr" sz="1700"/>
              <a:t>, </a:t>
            </a:r>
            <a:r>
              <a:rPr lang="fr" sz="1700" u="sng">
                <a:solidFill>
                  <a:schemeClr val="hlink"/>
                </a:solidFill>
                <a:hlinkClick r:id="rId20"/>
              </a:rPr>
              <a:t>RIGSARKIVET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8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/>
              <a:t>Social sciences &amp; humanities or beyond</a:t>
            </a:r>
            <a:endParaRPr sz="3000"/>
          </a:p>
        </p:txBody>
      </p:sp>
      <p:sp>
        <p:nvSpPr>
          <p:cNvPr id="121" name="Google Shape;121;p18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6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r" sz="1600" b="1"/>
              <a:t>Data centres </a:t>
            </a:r>
            <a:r>
              <a:rPr lang="fr" sz="1600"/>
              <a:t>tend to specialise in the social sciences (</a:t>
            </a:r>
            <a:r>
              <a:rPr lang="fr" sz="1600" u="sng">
                <a:solidFill>
                  <a:schemeClr val="hlink"/>
                </a:solidFill>
                <a:hlinkClick r:id="rId3"/>
              </a:rPr>
              <a:t>GESIS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4"/>
              </a:rPr>
              <a:t>FSD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5"/>
              </a:rPr>
              <a:t>UNC DV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6"/>
              </a:rPr>
              <a:t>QDR</a:t>
            </a:r>
            <a:r>
              <a:rPr lang="fr" sz="1600"/>
              <a:t>, etc.), and even extend their scope to the </a:t>
            </a:r>
            <a:r>
              <a:rPr lang="fr" sz="1600" b="1"/>
              <a:t>humanities</a:t>
            </a:r>
            <a:r>
              <a:rPr lang="fr" sz="1600"/>
              <a:t> (</a:t>
            </a:r>
            <a:r>
              <a:rPr lang="fr" sz="1600" u="sng">
                <a:solidFill>
                  <a:schemeClr val="hlink"/>
                </a:solidFill>
                <a:hlinkClick r:id="rId7"/>
              </a:rPr>
              <a:t>AUSSDA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8"/>
              </a:rPr>
              <a:t>FORS,</a:t>
            </a:r>
            <a:r>
              <a:rPr lang="fr" sz="1600"/>
              <a:t> </a:t>
            </a:r>
            <a:r>
              <a:rPr lang="fr" sz="1600" u="sng">
                <a:solidFill>
                  <a:schemeClr val="hlink"/>
                </a:solidFill>
                <a:hlinkClick r:id="rId9"/>
              </a:rPr>
              <a:t>IQDA</a:t>
            </a:r>
            <a:r>
              <a:rPr lang="fr" sz="1600"/>
              <a:t>, etc.)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r" sz="1600"/>
              <a:t>Others, however, are </a:t>
            </a:r>
            <a:r>
              <a:rPr lang="fr" sz="1600" b="1"/>
              <a:t>open to all kinds of disciplines beyond the social sciences</a:t>
            </a:r>
            <a:r>
              <a:rPr lang="fr" sz="1600"/>
              <a:t>, such as </a:t>
            </a:r>
            <a:r>
              <a:rPr lang="fr" sz="1600" u="sng">
                <a:solidFill>
                  <a:schemeClr val="hlink"/>
                </a:solidFill>
                <a:hlinkClick r:id="rId10"/>
              </a:rPr>
              <a:t>DANS</a:t>
            </a:r>
            <a:r>
              <a:rPr lang="fr" sz="1600"/>
              <a:t> or </a:t>
            </a:r>
            <a:r>
              <a:rPr lang="fr" sz="1600" u="sng">
                <a:solidFill>
                  <a:schemeClr val="hlink"/>
                </a:solidFill>
                <a:hlinkClick r:id="rId11"/>
              </a:rPr>
              <a:t>DRYAD</a:t>
            </a:r>
            <a:r>
              <a:rPr lang="fr" sz="1600"/>
              <a:t>. 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r" sz="1600" b="1"/>
              <a:t>Institutional repositories tend to cover a wider range of disciplines</a:t>
            </a:r>
            <a:r>
              <a:rPr lang="fr" sz="1600"/>
              <a:t> - those of their institution - whether STM (science, technology, medicine) or STEM (science, technology, engineering, and mathematics), as is the case with </a:t>
            </a:r>
            <a:r>
              <a:rPr lang="fr" sz="1600" u="sng">
                <a:solidFill>
                  <a:schemeClr val="hlink"/>
                </a:solidFill>
                <a:hlinkClick r:id="rId12"/>
              </a:rPr>
              <a:t>Boréalis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13"/>
              </a:rPr>
              <a:t>IRD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14"/>
              </a:rPr>
              <a:t>CIRAD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15"/>
              </a:rPr>
              <a:t>INRAE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16"/>
              </a:rPr>
              <a:t>DataverseNO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17"/>
              </a:rPr>
              <a:t>Edinburgh DataShare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fr" sz="1600"/>
              <a:t>Repositories linked to </a:t>
            </a:r>
            <a:r>
              <a:rPr lang="fr" sz="1600" b="1"/>
              <a:t>national archives</a:t>
            </a:r>
            <a:r>
              <a:rPr lang="fr" sz="1600"/>
              <a:t> (</a:t>
            </a:r>
            <a:r>
              <a:rPr lang="fr" sz="1600" u="sng">
                <a:solidFill>
                  <a:schemeClr val="hlink"/>
                </a:solidFill>
                <a:hlinkClick r:id="rId18"/>
              </a:rPr>
              <a:t>SOHDA</a:t>
            </a:r>
            <a:r>
              <a:rPr lang="fr" sz="1600"/>
              <a:t>, </a:t>
            </a:r>
            <a:r>
              <a:rPr lang="fr" sz="1600" u="sng">
                <a:solidFill>
                  <a:schemeClr val="hlink"/>
                </a:solidFill>
                <a:hlinkClick r:id="rId19"/>
              </a:rPr>
              <a:t>RIGSARKIVET</a:t>
            </a:r>
            <a:r>
              <a:rPr lang="fr" sz="1600"/>
              <a:t>) are more in the </a:t>
            </a:r>
            <a:r>
              <a:rPr lang="fr" sz="1600" b="1"/>
              <a:t>SSH niche</a:t>
            </a:r>
            <a:r>
              <a:rPr lang="fr" sz="1600"/>
              <a:t>, although other disciplines may be covered from time to time. 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>
            <a:spLocks noGrp="1"/>
          </p:cNvSpPr>
          <p:nvPr>
            <p:ph type="title"/>
          </p:nvPr>
        </p:nvSpPr>
        <p:spPr>
          <a:xfrm>
            <a:off x="727650" y="615200"/>
            <a:ext cx="7688700" cy="5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body" idx="1"/>
          </p:nvPr>
        </p:nvSpPr>
        <p:spPr>
          <a:xfrm>
            <a:off x="727650" y="1375425"/>
            <a:ext cx="7688700" cy="325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000" i="1"/>
              <a:t>What are the general tendencies when it comes to self-deposit practices? </a:t>
            </a:r>
            <a:endParaRPr sz="30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DSP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2461</Words>
  <Application>Microsoft Office PowerPoint</Application>
  <PresentationFormat>Affichage à l'écran (16:9)</PresentationFormat>
  <Paragraphs>128</Paragraphs>
  <Slides>20</Slides>
  <Notes>20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2" baseType="lpstr">
      <vt:lpstr>Arial</vt:lpstr>
      <vt:lpstr>CDSP</vt:lpstr>
      <vt:lpstr>A panorama of self-deposit practices in European and North American archives </vt:lpstr>
      <vt:lpstr>Open science movement</vt:lpstr>
      <vt:lpstr>Self-deposit practices, an emerging trend</vt:lpstr>
      <vt:lpstr>Research method</vt:lpstr>
      <vt:lpstr>Theoretical sampling</vt:lpstr>
      <vt:lpstr>Interview questions</vt:lpstr>
      <vt:lpstr>Repositories typology  </vt:lpstr>
      <vt:lpstr>Social sciences &amp; humanities or beyond</vt:lpstr>
      <vt:lpstr>Présentation PowerPoint</vt:lpstr>
      <vt:lpstr>Preliminary conclusions (1) </vt:lpstr>
      <vt:lpstr>Preliminary conclusions (2)</vt:lpstr>
      <vt:lpstr>How about data reuse?</vt:lpstr>
      <vt:lpstr>What strategy to adopt for quality checks? </vt:lpstr>
      <vt:lpstr>What strategy to adopt in the future?</vt:lpstr>
      <vt:lpstr>Share your repository’s self-deposit practices with us!</vt:lpstr>
      <vt:lpstr>Get in touch!</vt:lpstr>
      <vt:lpstr>Bibliography (1)</vt:lpstr>
      <vt:lpstr>Bibliography (2)</vt:lpstr>
      <vt:lpstr>Bibliography (3)</vt:lpstr>
      <vt:lpstr>Photo 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panorama of self-deposit practices in European and North American archives </dc:title>
  <cp:lastModifiedBy>Alina DANCIU</cp:lastModifiedBy>
  <cp:revision>1</cp:revision>
  <dcterms:modified xsi:type="dcterms:W3CDTF">2024-06-20T13:16:39Z</dcterms:modified>
</cp:coreProperties>
</file>